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8" r:id="rId15"/>
    <p:sldId id="267" r:id="rId16"/>
    <p:sldId id="269" r:id="rId17"/>
    <p:sldId id="277" r:id="rId18"/>
    <p:sldId id="270" r:id="rId19"/>
    <p:sldId id="271" r:id="rId20"/>
    <p:sldId id="272" r:id="rId21"/>
    <p:sldId id="278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43808" y="2996952"/>
            <a:ext cx="6101676" cy="864096"/>
          </a:xfrm>
        </p:spPr>
        <p:txBody>
          <a:bodyPr/>
          <a:lstStyle/>
          <a:p>
            <a:pPr algn="ctr"/>
            <a:r>
              <a:rPr lang="ru-RU" dirty="0" smtClean="0"/>
              <a:t>Ресурсы </a:t>
            </a:r>
            <a:r>
              <a:rPr lang="en-US" dirty="0" err="1" smtClean="0"/>
              <a:t>wPF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Команды </a:t>
            </a:r>
            <a:r>
              <a:rPr lang="en-US" dirty="0" err="1" smtClean="0"/>
              <a:t>wPF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Диалоговые окна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866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Диалоговые окна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1.OpenFileDialog</a:t>
            </a:r>
            <a:r>
              <a:rPr lang="ru-RU" dirty="0" smtClean="0"/>
              <a:t> – класс, </a:t>
            </a:r>
            <a:r>
              <a:rPr lang="ru-RU" dirty="0"/>
              <a:t>который позволяет легко отображать окно для открытия одного/нескольких файлов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5124" name="Picture 4" descr="https://i.ytimg.com/vi/RibVjzpeuBU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9" t="8954" r="1610" b="27589"/>
          <a:stretch/>
        </p:blipFill>
        <p:spPr bwMode="auto">
          <a:xfrm>
            <a:off x="467544" y="2924944"/>
            <a:ext cx="8208912" cy="38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ФУНКЦИОНАЛЬНОСТЬ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Метод </a:t>
            </a:r>
            <a:r>
              <a:rPr lang="en-US" b="1" dirty="0" err="1"/>
              <a:t>ShowDialog</a:t>
            </a:r>
            <a:r>
              <a:rPr lang="en-US" b="1" dirty="0" smtClean="0"/>
              <a:t>() </a:t>
            </a:r>
            <a:r>
              <a:rPr lang="en-US" dirty="0" smtClean="0"/>
              <a:t>-</a:t>
            </a:r>
            <a:r>
              <a:rPr lang="ru-RU" dirty="0"/>
              <a:t>возвращает </a:t>
            </a:r>
            <a:r>
              <a:rPr lang="ru-RU" dirty="0" smtClean="0"/>
              <a:t>логическое(может </a:t>
            </a:r>
            <a:r>
              <a:rPr lang="ru-RU" dirty="0"/>
              <a:t>быть </a:t>
            </a:r>
            <a:r>
              <a:rPr lang="ru-RU" dirty="0" err="1"/>
              <a:t>true</a:t>
            </a:r>
            <a:r>
              <a:rPr lang="ru-RU" dirty="0"/>
              <a:t>, </a:t>
            </a:r>
            <a:r>
              <a:rPr lang="ru-RU" dirty="0" err="1"/>
              <a:t>false</a:t>
            </a:r>
            <a:r>
              <a:rPr lang="ru-RU" dirty="0"/>
              <a:t> либо </a:t>
            </a:r>
            <a:r>
              <a:rPr lang="ru-RU" dirty="0" err="1"/>
              <a:t>null</a:t>
            </a:r>
            <a:r>
              <a:rPr lang="ru-RU" dirty="0" smtClean="0"/>
              <a:t>).</a:t>
            </a:r>
            <a:r>
              <a:rPr lang="ru-RU" dirty="0"/>
              <a:t> </a:t>
            </a:r>
            <a:endParaRPr lang="en-US" dirty="0" smtClean="0"/>
          </a:p>
          <a:p>
            <a:r>
              <a:rPr lang="en-US" b="1" dirty="0" err="1" smtClean="0"/>
              <a:t>FileName</a:t>
            </a:r>
            <a:r>
              <a:rPr lang="en-US" b="1" dirty="0" smtClean="0"/>
              <a:t> – </a:t>
            </a:r>
            <a:r>
              <a:rPr lang="ru-RU" dirty="0" smtClean="0"/>
              <a:t>свойство, позволяющее получить полный </a:t>
            </a:r>
            <a:r>
              <a:rPr lang="ru-RU" dirty="0"/>
              <a:t>путь к выбранному </a:t>
            </a:r>
            <a:r>
              <a:rPr lang="ru-RU" dirty="0" smtClean="0"/>
              <a:t>файлу.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91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0689"/>
            <a:ext cx="7239000" cy="914360"/>
          </a:xfrm>
        </p:spPr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49523" r="60739" b="41361"/>
          <a:stretch/>
        </p:blipFill>
        <p:spPr bwMode="auto">
          <a:xfrm>
            <a:off x="179512" y="908720"/>
            <a:ext cx="904890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32925" r="64158" b="30613"/>
          <a:stretch/>
        </p:blipFill>
        <p:spPr bwMode="auto">
          <a:xfrm>
            <a:off x="1763688" y="2895727"/>
            <a:ext cx="565343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6" y="2276872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С</a:t>
            </a:r>
            <a:r>
              <a:rPr lang="en-US" sz="4000" dirty="0" smtClean="0"/>
              <a:t>#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239000" cy="842352"/>
          </a:xfrm>
        </p:spPr>
        <p:txBody>
          <a:bodyPr/>
          <a:lstStyle/>
          <a:p>
            <a:pPr algn="ctr"/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t="14831" r="15357" b="5033"/>
          <a:stretch/>
        </p:blipFill>
        <p:spPr bwMode="auto">
          <a:xfrm>
            <a:off x="2613" y="1052736"/>
            <a:ext cx="905332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pf-tutorial.com/Images/ArticleImages/1/chapters/dialogs/openfiledialog_fil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663668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123728" y="241484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cap="all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rPr>
              <a:t>Фильтрование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239000" cy="1202392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b="0" dirty="0"/>
              <a:t/>
            </a:r>
            <a:br>
              <a:rPr lang="ru-RU" b="0" dirty="0"/>
            </a:b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sz="3100" b="0" dirty="0"/>
              <a:t>Фильтрование</a:t>
            </a:r>
            <a:r>
              <a:rPr lang="ru-RU" b="0" dirty="0"/>
              <a:t/>
            </a:r>
            <a:br>
              <a:rPr lang="ru-RU" b="0" dirty="0"/>
            </a:br>
            <a:r>
              <a:rPr lang="ru-RU" b="0" dirty="0"/>
              <a:t/>
            </a:r>
            <a:br>
              <a:rPr lang="ru-RU" b="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openFileDialog.Filter</a:t>
            </a:r>
            <a:r>
              <a:rPr lang="en-US" sz="2000" b="1" dirty="0" smtClean="0">
                <a:solidFill>
                  <a:srgbClr val="FF0000"/>
                </a:solidFill>
              </a:rPr>
              <a:t> = "Text files (*.txt)|*.</a:t>
            </a:r>
            <a:r>
              <a:rPr lang="en-US" sz="2000" b="1" dirty="0" err="1" smtClean="0">
                <a:solidFill>
                  <a:srgbClr val="FF0000"/>
                </a:solidFill>
              </a:rPr>
              <a:t>txt|All</a:t>
            </a:r>
            <a:r>
              <a:rPr lang="en-US" sz="2000" b="1" dirty="0" smtClean="0">
                <a:solidFill>
                  <a:srgbClr val="FF0000"/>
                </a:solidFill>
              </a:rPr>
              <a:t> files (*.*)|*.*";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800" b="1" dirty="0" smtClean="0"/>
              <a:t>ИЛИ</a:t>
            </a:r>
          </a:p>
          <a:p>
            <a:pPr marL="0" indent="0">
              <a:buNone/>
            </a:pPr>
            <a:endParaRPr lang="ru-R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openFileDialog.Filter</a:t>
            </a:r>
            <a:r>
              <a:rPr lang="en-US" sz="2000" b="1" dirty="0">
                <a:solidFill>
                  <a:srgbClr val="FF0000"/>
                </a:solidFill>
              </a:rPr>
              <a:t> = "Image files (*.</a:t>
            </a:r>
            <a:r>
              <a:rPr lang="en-US" sz="2000" b="1" dirty="0" err="1">
                <a:solidFill>
                  <a:srgbClr val="FF0000"/>
                </a:solidFill>
              </a:rPr>
              <a:t>png</a:t>
            </a:r>
            <a:r>
              <a:rPr lang="en-US" sz="2000" b="1" dirty="0">
                <a:solidFill>
                  <a:srgbClr val="FF0000"/>
                </a:solidFill>
              </a:rPr>
              <a:t>;*.jpeg)|*.</a:t>
            </a:r>
            <a:r>
              <a:rPr lang="en-US" sz="2000" b="1" dirty="0" err="1">
                <a:solidFill>
                  <a:srgbClr val="FF0000"/>
                </a:solidFill>
              </a:rPr>
              <a:t>png</a:t>
            </a:r>
            <a:r>
              <a:rPr lang="en-US" sz="2000" b="1" dirty="0">
                <a:solidFill>
                  <a:srgbClr val="FF0000"/>
                </a:solidFill>
              </a:rPr>
              <a:t>;*.</a:t>
            </a:r>
            <a:r>
              <a:rPr lang="en-US" sz="2000" b="1" dirty="0" err="1">
                <a:solidFill>
                  <a:srgbClr val="FF0000"/>
                </a:solidFill>
              </a:rPr>
              <a:t>jpeg|All</a:t>
            </a:r>
            <a:r>
              <a:rPr lang="en-US" sz="2000" b="1" dirty="0">
                <a:solidFill>
                  <a:srgbClr val="FF0000"/>
                </a:solidFill>
              </a:rPr>
              <a:t> files </a:t>
            </a:r>
            <a:r>
              <a:rPr lang="en-US" sz="2000" b="1" dirty="0" smtClean="0">
                <a:solidFill>
                  <a:srgbClr val="FF0000"/>
                </a:solidFill>
              </a:rPr>
              <a:t>(*.*)|*.*";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55576" y="3717032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6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b="0" dirty="0" smtClean="0"/>
              <a:t>Определение каталога по умолчанию</a:t>
            </a:r>
            <a:br>
              <a:rPr lang="ru-RU" b="0" dirty="0" smtClean="0"/>
            </a:br>
            <a:r>
              <a:rPr lang="ru-RU" b="0" dirty="0" smtClean="0"/>
              <a:t/>
            </a:r>
            <a:br>
              <a:rPr lang="ru-RU" b="0" dirty="0" smtClean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4725144"/>
            <a:ext cx="734481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openFileDialog.InitialDirectory</a:t>
            </a:r>
            <a:r>
              <a:rPr lang="en-US" sz="2400" b="1" dirty="0">
                <a:solidFill>
                  <a:srgbClr val="FF0000"/>
                </a:solidFill>
              </a:rPr>
              <a:t> = @"c:\temp\";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0" dirty="0"/>
              <a:t>Несколько файлов</a:t>
            </a:r>
            <a:br>
              <a:rPr lang="ru-RU" b="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Включить свойство </a:t>
            </a:r>
            <a:r>
              <a:rPr lang="en-US" b="1" dirty="0" err="1" smtClean="0">
                <a:solidFill>
                  <a:srgbClr val="FF0000"/>
                </a:solidFill>
              </a:rPr>
              <a:t>Multiselect</a:t>
            </a:r>
            <a:r>
              <a:rPr lang="ru-RU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>
                <a:solidFill>
                  <a:srgbClr val="FF0000"/>
                </a:solidFill>
              </a:rPr>
              <a:t>“True”</a:t>
            </a:r>
          </a:p>
          <a:p>
            <a:pPr marL="0" indent="0">
              <a:buNone/>
            </a:pPr>
            <a:r>
              <a:rPr lang="ru-RU" b="1" dirty="0" smtClean="0"/>
              <a:t>И добавить список, чтобы туда записать данные файлы.</a:t>
            </a:r>
            <a:endParaRPr lang="ru-RU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t="48980" r="60586" b="41496"/>
          <a:stretch/>
        </p:blipFill>
        <p:spPr bwMode="auto">
          <a:xfrm>
            <a:off x="107504" y="3359020"/>
            <a:ext cx="8931396" cy="151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0" dirty="0" smtClean="0"/>
              <a:t>КОД </a:t>
            </a:r>
            <a:r>
              <a:rPr lang="en-US" b="0" dirty="0" smtClean="0"/>
              <a:t>C#</a:t>
            </a:r>
            <a:r>
              <a:rPr lang="ru-RU" b="0" dirty="0"/>
              <a:t/>
            </a:r>
            <a:br>
              <a:rPr lang="ru-RU" b="0" dirty="0"/>
            </a:b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45034" r="51020" b="33469"/>
          <a:stretch/>
        </p:blipFill>
        <p:spPr bwMode="auto">
          <a:xfrm>
            <a:off x="323528" y="2060848"/>
            <a:ext cx="85479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44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239000" cy="698336"/>
          </a:xfrm>
        </p:spPr>
        <p:txBody>
          <a:bodyPr/>
          <a:lstStyle/>
          <a:p>
            <a:pPr algn="ctr"/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0" t="31429" r="13214" b="6531"/>
          <a:stretch/>
        </p:blipFill>
        <p:spPr bwMode="auto">
          <a:xfrm>
            <a:off x="323528" y="839079"/>
            <a:ext cx="5053348" cy="371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2" t="30588" r="10588" b="46144"/>
          <a:stretch/>
        </p:blipFill>
        <p:spPr bwMode="auto">
          <a:xfrm>
            <a:off x="2573415" y="4581128"/>
            <a:ext cx="6096000" cy="159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0" dirty="0" smtClean="0"/>
              <a:t>Диалоговые окна</a:t>
            </a:r>
            <a:r>
              <a:rPr lang="en-US" b="0" dirty="0"/>
              <a:t/>
            </a:r>
            <a:br>
              <a:rPr lang="en-US" b="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2. </a:t>
            </a:r>
            <a:r>
              <a:rPr lang="en-US" b="1" dirty="0" err="1" smtClean="0"/>
              <a:t>SaveFileDialog</a:t>
            </a:r>
            <a:r>
              <a:rPr lang="en-US" b="1" dirty="0" smtClean="0"/>
              <a:t> – </a:t>
            </a:r>
            <a:r>
              <a:rPr lang="ru-RU" b="1" dirty="0" smtClean="0"/>
              <a:t>окно сохранения файла, почти аналогично предыдущему окну.</a:t>
            </a:r>
            <a:endParaRPr lang="en-US" b="1" dirty="0"/>
          </a:p>
          <a:p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48843" r="47500" b="41361"/>
          <a:stretch/>
        </p:blipFill>
        <p:spPr bwMode="auto">
          <a:xfrm>
            <a:off x="16732" y="3372428"/>
            <a:ext cx="9217024" cy="110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Определение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9416"/>
            <a:ext cx="7427168" cy="4846320"/>
          </a:xfrm>
        </p:spPr>
        <p:txBody>
          <a:bodyPr/>
          <a:lstStyle/>
          <a:p>
            <a:r>
              <a:rPr lang="ru-RU" b="1" dirty="0" smtClean="0"/>
              <a:t>Ресурсы </a:t>
            </a:r>
            <a:r>
              <a:rPr lang="en-US" b="1" dirty="0" smtClean="0"/>
              <a:t>WPF</a:t>
            </a:r>
            <a:r>
              <a:rPr lang="ru-RU" b="1" dirty="0"/>
              <a:t> </a:t>
            </a:r>
            <a:r>
              <a:rPr lang="ru-RU" dirty="0"/>
              <a:t>- </a:t>
            </a:r>
            <a:r>
              <a:rPr lang="ru-RU" dirty="0" smtClean="0"/>
              <a:t>возможность </a:t>
            </a:r>
            <a:r>
              <a:rPr lang="ru-RU" dirty="0"/>
              <a:t>хранить данные как ресурс, локально для элемента управления, локально для всего окна либо глобально для всего приложения. </a:t>
            </a:r>
            <a:endParaRPr lang="en-US" dirty="0" smtClean="0"/>
          </a:p>
          <a:p>
            <a:r>
              <a:rPr lang="ru-RU" b="1" dirty="0" smtClean="0"/>
              <a:t>В чём польза: </a:t>
            </a:r>
            <a:r>
              <a:rPr lang="ru-RU" dirty="0" smtClean="0"/>
              <a:t>определить </a:t>
            </a:r>
            <a:r>
              <a:rPr lang="ru-RU" dirty="0"/>
              <a:t>один раз какой-либо ресурс и затем многократно использовать его в различных местах </a:t>
            </a:r>
            <a:r>
              <a:rPr lang="ru-RU" dirty="0" smtClean="0"/>
              <a:t>приложения.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012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261" y="116632"/>
            <a:ext cx="7239000" cy="698336"/>
          </a:xfrm>
        </p:spPr>
        <p:txBody>
          <a:bodyPr/>
          <a:lstStyle/>
          <a:p>
            <a:pPr algn="ctr"/>
            <a:r>
              <a:rPr lang="ru-RU" dirty="0" smtClean="0"/>
              <a:t>С</a:t>
            </a:r>
            <a:r>
              <a:rPr lang="en-US" dirty="0" smtClean="0"/>
              <a:t># </a:t>
            </a:r>
            <a:r>
              <a:rPr lang="ru-RU" dirty="0" smtClean="0"/>
              <a:t>и результат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t="43946" r="60510" b="45170"/>
          <a:stretch/>
        </p:blipFill>
        <p:spPr bwMode="auto">
          <a:xfrm>
            <a:off x="506560" y="1052736"/>
            <a:ext cx="7836702" cy="156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1" t="21633" r="7245" b="6667"/>
          <a:stretch/>
        </p:blipFill>
        <p:spPr bwMode="auto">
          <a:xfrm>
            <a:off x="3131840" y="2780928"/>
            <a:ext cx="4775387" cy="385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7239000" cy="626328"/>
          </a:xfrm>
        </p:spPr>
        <p:txBody>
          <a:bodyPr/>
          <a:lstStyle/>
          <a:p>
            <a:r>
              <a:rPr lang="ru-RU" dirty="0" smtClean="0"/>
              <a:t>Функциональность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 err="1"/>
              <a:t>AddExtension</a:t>
            </a:r>
            <a:r>
              <a:rPr lang="ru-RU" dirty="0"/>
              <a:t> - по умолчанию </a:t>
            </a:r>
            <a:r>
              <a:rPr lang="ru-RU" dirty="0" err="1"/>
              <a:t>true</a:t>
            </a:r>
            <a:r>
              <a:rPr lang="ru-RU" dirty="0"/>
              <a:t> и определяет, должен ли </a:t>
            </a:r>
            <a:r>
              <a:rPr lang="ru-RU" dirty="0" err="1"/>
              <a:t>SaveFileDialog</a:t>
            </a:r>
            <a:r>
              <a:rPr lang="ru-RU" dirty="0"/>
              <a:t> автоматически добавлять расширение к названию файла, в случае когда пользователь не сделал этого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b="1" dirty="0" err="1" smtClean="0"/>
              <a:t>OverwritePrompt</a:t>
            </a:r>
            <a:r>
              <a:rPr lang="ru-RU" dirty="0"/>
              <a:t> - по умолчанию </a:t>
            </a:r>
            <a:r>
              <a:rPr lang="ru-RU" dirty="0" err="1"/>
              <a:t>true</a:t>
            </a:r>
            <a:r>
              <a:rPr lang="ru-RU" dirty="0"/>
              <a:t>, определяет должен ли </a:t>
            </a:r>
            <a:r>
              <a:rPr lang="ru-RU" dirty="0" err="1"/>
              <a:t>SaveFileDialog</a:t>
            </a:r>
            <a:r>
              <a:rPr lang="ru-RU" dirty="0"/>
              <a:t> уточнять у пользователя о перезаписи файла, если название выбранное пользователем совпадает с названием уже существующего файла. </a:t>
            </a:r>
            <a:endParaRPr lang="ru-RU" dirty="0" smtClean="0"/>
          </a:p>
          <a:p>
            <a:r>
              <a:rPr lang="ru-RU" b="1" dirty="0" err="1" smtClean="0"/>
              <a:t>Title</a:t>
            </a:r>
            <a:r>
              <a:rPr lang="ru-RU" dirty="0"/>
              <a:t> - Вы можете переопределить это свойство своим личным, для того чтобы выбрать заголовок диалогового окна. По умолчанию заголовок такой: "</a:t>
            </a:r>
            <a:r>
              <a:rPr lang="ru-RU" dirty="0" err="1"/>
              <a:t>Save</a:t>
            </a:r>
            <a:r>
              <a:rPr lang="ru-RU" dirty="0"/>
              <a:t> </a:t>
            </a:r>
            <a:r>
              <a:rPr lang="ru-RU" dirty="0" err="1"/>
              <a:t>As</a:t>
            </a:r>
            <a:r>
              <a:rPr lang="ru-RU" dirty="0"/>
              <a:t>" </a:t>
            </a:r>
            <a:r>
              <a:rPr lang="ru-RU" dirty="0" smtClean="0"/>
              <a:t>.</a:t>
            </a:r>
          </a:p>
          <a:p>
            <a:r>
              <a:rPr lang="ru-RU" b="1" dirty="0" err="1" smtClean="0"/>
              <a:t>ValidateNames</a:t>
            </a:r>
            <a:r>
              <a:rPr lang="ru-RU" b="1" dirty="0"/>
              <a:t> </a:t>
            </a:r>
            <a:r>
              <a:rPr lang="ru-RU" dirty="0"/>
              <a:t>- по умолчанию </a:t>
            </a:r>
            <a:r>
              <a:rPr lang="ru-RU" dirty="0" err="1"/>
              <a:t>true</a:t>
            </a:r>
            <a:r>
              <a:rPr lang="ru-RU" dirty="0"/>
              <a:t>, и если его не отключить, то </a:t>
            </a:r>
            <a:r>
              <a:rPr lang="ru-RU" dirty="0" err="1"/>
              <a:t>SaveFileDialog</a:t>
            </a:r>
            <a:r>
              <a:rPr lang="ru-RU" dirty="0"/>
              <a:t> будет все время проверять вводимые пользователем названия файлов на </a:t>
            </a:r>
            <a:r>
              <a:rPr lang="ru-RU" dirty="0" err="1"/>
              <a:t>валидность</a:t>
            </a:r>
            <a:r>
              <a:rPr lang="ru-RU" dirty="0"/>
              <a:t> в рамках </a:t>
            </a:r>
            <a:r>
              <a:rPr lang="ru-RU" dirty="0" err="1"/>
              <a:t>Windows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6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39000" cy="854968"/>
          </a:xfrm>
        </p:spPr>
        <p:txBody>
          <a:bodyPr/>
          <a:lstStyle/>
          <a:p>
            <a:pPr algn="ctr"/>
            <a:r>
              <a:rPr lang="ru-RU" dirty="0" smtClean="0"/>
              <a:t>Пример и синтаксис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285" r="45334" b="35945"/>
          <a:stretch/>
        </p:blipFill>
        <p:spPr bwMode="auto">
          <a:xfrm>
            <a:off x="251520" y="1092696"/>
            <a:ext cx="8640960" cy="559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26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548680"/>
            <a:ext cx="8208912" cy="51149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xmlns:sys</a:t>
            </a:r>
            <a:r>
              <a:rPr lang="en-US" b="1" dirty="0"/>
              <a:t>="</a:t>
            </a:r>
            <a:r>
              <a:rPr lang="en-US" b="1" dirty="0" err="1" smtClean="0"/>
              <a:t>clr-namespace:System;assembly</a:t>
            </a:r>
            <a:r>
              <a:rPr lang="en-US" b="1" dirty="0" smtClean="0"/>
              <a:t>=</a:t>
            </a:r>
            <a:r>
              <a:rPr lang="en-US" b="1" dirty="0" err="1" smtClean="0"/>
              <a:t>mscorlib</a:t>
            </a:r>
            <a:r>
              <a:rPr lang="en-US" b="1" dirty="0" smtClean="0"/>
              <a:t>«</a:t>
            </a:r>
            <a:endParaRPr lang="ru-RU" b="1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– пространство имен всех базовых типов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&lt;</a:t>
            </a:r>
            <a:r>
              <a:rPr lang="en-US" b="1" dirty="0" err="1" smtClean="0">
                <a:solidFill>
                  <a:srgbClr val="FF0000"/>
                </a:solidFill>
              </a:rPr>
              <a:t>Window.Resources</a:t>
            </a:r>
            <a:r>
              <a:rPr lang="en-US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&lt;</a:t>
            </a:r>
            <a:r>
              <a:rPr lang="en-US" b="1" dirty="0" err="1">
                <a:solidFill>
                  <a:srgbClr val="FF0000"/>
                </a:solidFill>
              </a:rPr>
              <a:t>sys:String</a:t>
            </a:r>
            <a:r>
              <a:rPr lang="en-US" b="1" dirty="0">
                <a:solidFill>
                  <a:srgbClr val="FF0000"/>
                </a:solidFill>
              </a:rPr>
              <a:t> x:Key="strHelloWorld"&gt;Привет, </a:t>
            </a:r>
            <a:r>
              <a:rPr lang="en-US" b="1" dirty="0" err="1">
                <a:solidFill>
                  <a:srgbClr val="FF0000"/>
                </a:solidFill>
              </a:rPr>
              <a:t>пользователь</a:t>
            </a:r>
            <a:r>
              <a:rPr lang="en-US" b="1" dirty="0">
                <a:solidFill>
                  <a:srgbClr val="FF0000"/>
                </a:solidFill>
              </a:rPr>
              <a:t>!&lt;/</a:t>
            </a:r>
            <a:r>
              <a:rPr lang="en-US" b="1" dirty="0" err="1">
                <a:solidFill>
                  <a:srgbClr val="FF0000"/>
                </a:solidFill>
              </a:rPr>
              <a:t>sys:String</a:t>
            </a:r>
            <a:r>
              <a:rPr lang="en-US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&lt;/</a:t>
            </a:r>
            <a:r>
              <a:rPr lang="en-US" b="1" dirty="0" err="1">
                <a:solidFill>
                  <a:srgbClr val="FF0000"/>
                </a:solidFill>
              </a:rPr>
              <a:t>Window.Resources</a:t>
            </a:r>
            <a:r>
              <a:rPr lang="en-US" b="1" dirty="0" smtClean="0">
                <a:solidFill>
                  <a:srgbClr val="FF0000"/>
                </a:solidFill>
              </a:rPr>
              <a:t>&gt;</a:t>
            </a:r>
            <a:endParaRPr lang="ru-RU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ru-RU" b="1" dirty="0" smtClean="0"/>
              <a:t>- </a:t>
            </a:r>
            <a:r>
              <a:rPr lang="ru-RU" dirty="0" smtClean="0"/>
              <a:t>Синтаксис задания ресурсов, где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b="1" dirty="0" smtClean="0"/>
              <a:t>x:Key</a:t>
            </a:r>
            <a:r>
              <a:rPr lang="ru-RU" dirty="0" smtClean="0"/>
              <a:t> - ключ </a:t>
            </a:r>
            <a:r>
              <a:rPr lang="ru-RU" dirty="0"/>
              <a:t>с помощью которого становится возможным сослаться на эти ресурсы из любой другой части </a:t>
            </a:r>
            <a:r>
              <a:rPr lang="ru-RU" dirty="0" smtClean="0"/>
              <a:t>приложения.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{StaticResource </a:t>
            </a:r>
            <a:r>
              <a:rPr lang="en-US" b="1" dirty="0" err="1">
                <a:solidFill>
                  <a:srgbClr val="FF0000"/>
                </a:solidFill>
              </a:rPr>
              <a:t>strHelloWorld</a:t>
            </a:r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ru-RU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dirty="0" smtClean="0"/>
              <a:t>- Синтаксис обращения к ресурсам по ключу.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20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39000" cy="842352"/>
          </a:xfrm>
        </p:spPr>
        <p:txBody>
          <a:bodyPr/>
          <a:lstStyle/>
          <a:p>
            <a:pPr algn="ctr"/>
            <a:r>
              <a:rPr lang="ru-RU" dirty="0" smtClean="0"/>
              <a:t>Виды ресурсов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348880"/>
            <a:ext cx="3538736" cy="1224136"/>
          </a:xfrm>
        </p:spPr>
        <p:txBody>
          <a:bodyPr/>
          <a:lstStyle/>
          <a:p>
            <a:pPr algn="ctr"/>
            <a:r>
              <a:rPr lang="ru-RU" dirty="0" smtClean="0"/>
              <a:t>Статические 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/>
              <a:t>StaticResource</a:t>
            </a:r>
            <a:endParaRPr lang="ru-RU" b="1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2051720" y="1412776"/>
            <a:ext cx="864096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4644008" y="1377360"/>
            <a:ext cx="1080120" cy="899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Объект 2"/>
          <p:cNvSpPr txBox="1">
            <a:spLocks/>
          </p:cNvSpPr>
          <p:nvPr/>
        </p:nvSpPr>
        <p:spPr>
          <a:xfrm>
            <a:off x="4355976" y="2284904"/>
            <a:ext cx="3538736" cy="12241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ru-RU" dirty="0" smtClean="0"/>
              <a:t>Динамические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/>
              <a:t>DynamicResource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07504" y="3390168"/>
            <a:ext cx="3707904" cy="122413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ru-RU" sz="1800" dirty="0"/>
              <a:t>Определяются лишь раз, в момент когда загружается файл </a:t>
            </a:r>
            <a:r>
              <a:rPr lang="ru-RU" sz="1800" dirty="0" smtClean="0"/>
              <a:t>XAML и если </a:t>
            </a:r>
            <a:r>
              <a:rPr lang="ru-RU" sz="1800" dirty="0"/>
              <a:t>позже, во время работы приложения, ресурсы будут изменены, то эти изменения не будут отражены в </a:t>
            </a:r>
            <a:r>
              <a:rPr lang="ru-RU" sz="1800" dirty="0" smtClean="0"/>
              <a:t>ресурсах.</a:t>
            </a:r>
            <a:endParaRPr lang="ru-RU" sz="18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427984" y="3390168"/>
            <a:ext cx="3960440" cy="122413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8952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ru-RU" sz="1800" dirty="0" smtClean="0"/>
              <a:t>Определяются в </a:t>
            </a:r>
            <a:r>
              <a:rPr lang="ru-RU" sz="1800" dirty="0"/>
              <a:t>тот момент, в который это необходимо, а затем, могут быть переопределены во время работы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239000" cy="770344"/>
          </a:xfrm>
        </p:spPr>
        <p:txBody>
          <a:bodyPr/>
          <a:lstStyle/>
          <a:p>
            <a:pPr algn="ctr"/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8431" r="52868" b="56863"/>
          <a:stretch/>
        </p:blipFill>
        <p:spPr bwMode="auto">
          <a:xfrm>
            <a:off x="4788024" y="4509120"/>
            <a:ext cx="4455458" cy="169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49704" r="41300" b="39607"/>
          <a:stretch/>
        </p:blipFill>
        <p:spPr bwMode="auto">
          <a:xfrm>
            <a:off x="109984" y="908720"/>
            <a:ext cx="8899546" cy="162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18503" r="54694" b="60953"/>
          <a:stretch/>
        </p:blipFill>
        <p:spPr bwMode="auto">
          <a:xfrm>
            <a:off x="1835696" y="4297451"/>
            <a:ext cx="4245428" cy="140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33726" r="63529" b="59477"/>
          <a:stretch/>
        </p:blipFill>
        <p:spPr bwMode="auto">
          <a:xfrm>
            <a:off x="785056" y="2924944"/>
            <a:ext cx="746390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3563888" y="2276872"/>
            <a:ext cx="324036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4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239000" cy="770344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Пример 2</a:t>
            </a:r>
            <a:br>
              <a:rPr lang="ru-RU" sz="2400" dirty="0" smtClean="0"/>
            </a:br>
            <a:r>
              <a:rPr lang="ru-RU" sz="1800" b="0" dirty="0" smtClean="0"/>
              <a:t>Создание массива </a:t>
            </a:r>
            <a:r>
              <a:rPr lang="ru-RU" sz="1800" b="0" dirty="0"/>
              <a:t>строк и </a:t>
            </a:r>
            <a:r>
              <a:rPr lang="ru-RU" sz="1800" b="0" dirty="0" smtClean="0"/>
              <a:t>градиентного цвета фона через ресурсы</a:t>
            </a: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25578" r="48953" b="25987"/>
          <a:stretch/>
        </p:blipFill>
        <p:spPr bwMode="auto">
          <a:xfrm>
            <a:off x="179512" y="1738711"/>
            <a:ext cx="8568952" cy="514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ru-RU" sz="3100" b="0" dirty="0"/>
              <a:t>Локальные </a:t>
            </a:r>
            <a:r>
              <a:rPr lang="ru-RU" sz="3100" b="0" dirty="0" smtClean="0"/>
              <a:t>ресурсы</a:t>
            </a:r>
            <a:r>
              <a:rPr lang="ru-RU" b="0" dirty="0"/>
              <a:t/>
            </a:r>
            <a:br>
              <a:rPr lang="ru-RU" b="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Локальные ресурсы </a:t>
            </a:r>
            <a:r>
              <a:rPr lang="ru-RU" dirty="0" smtClean="0"/>
              <a:t>–ресурсы, до которых </a:t>
            </a:r>
            <a:r>
              <a:rPr lang="ru-RU" dirty="0" smtClean="0"/>
              <a:t>можно "достучаться</a:t>
            </a:r>
            <a:r>
              <a:rPr lang="ru-RU" dirty="0"/>
              <a:t>" </a:t>
            </a:r>
            <a:r>
              <a:rPr lang="ru-RU" dirty="0" smtClean="0"/>
              <a:t>ТОЛЬКО с </a:t>
            </a:r>
            <a:r>
              <a:rPr lang="ru-RU" dirty="0"/>
              <a:t>уровня элемента, в котором вы сохранили </a:t>
            </a:r>
            <a:r>
              <a:rPr lang="ru-RU" dirty="0" smtClean="0"/>
              <a:t>ресурс.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45049" r="67824" b="45300"/>
          <a:stretch/>
        </p:blipFill>
        <p:spPr bwMode="auto">
          <a:xfrm>
            <a:off x="467544" y="3212976"/>
            <a:ext cx="7981502" cy="16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239000" cy="698336"/>
          </a:xfrm>
        </p:spPr>
        <p:txBody>
          <a:bodyPr/>
          <a:lstStyle/>
          <a:p>
            <a:pPr algn="ctr"/>
            <a:r>
              <a:rPr lang="ru-RU" dirty="0" smtClean="0"/>
              <a:t>Глобальные ресурсы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052736"/>
            <a:ext cx="7239000" cy="1171512"/>
          </a:xfrm>
        </p:spPr>
        <p:txBody>
          <a:bodyPr>
            <a:normAutofit/>
          </a:bodyPr>
          <a:lstStyle/>
          <a:p>
            <a:r>
              <a:rPr lang="ru-RU" sz="2000" dirty="0"/>
              <a:t>Файл </a:t>
            </a:r>
            <a:r>
              <a:rPr lang="ru-RU" sz="2000" b="1" dirty="0" err="1"/>
              <a:t>App.xaml</a:t>
            </a:r>
            <a:r>
              <a:rPr lang="ru-RU" sz="2000" dirty="0"/>
              <a:t> может содержать ресурсы так же как и </a:t>
            </a:r>
            <a:r>
              <a:rPr lang="ru-RU" sz="2000" dirty="0" smtClean="0"/>
              <a:t>окно </a:t>
            </a:r>
            <a:r>
              <a:rPr lang="en-US" sz="2000" dirty="0" smtClean="0"/>
              <a:t>Window</a:t>
            </a:r>
            <a:r>
              <a:rPr lang="ru-RU" sz="2000" dirty="0" smtClean="0"/>
              <a:t> </a:t>
            </a:r>
            <a:r>
              <a:rPr lang="ru-RU" sz="2000" dirty="0"/>
              <a:t>(и другие типы элементов</a:t>
            </a:r>
            <a:r>
              <a:rPr lang="ru-RU" sz="2000" dirty="0" smtClean="0"/>
              <a:t>)</a:t>
            </a:r>
            <a:r>
              <a:rPr lang="en-US" sz="2000" dirty="0" smtClean="0"/>
              <a:t> </a:t>
            </a:r>
            <a:r>
              <a:rPr lang="ru-RU" sz="2000" dirty="0" smtClean="0"/>
              <a:t>и то </a:t>
            </a:r>
            <a:r>
              <a:rPr lang="ru-RU" sz="2000" dirty="0"/>
              <a:t>они становятся глобально доступными во </a:t>
            </a:r>
            <a:r>
              <a:rPr lang="ru-RU" sz="2000" dirty="0" smtClean="0"/>
              <a:t>всем проекте.</a:t>
            </a:r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6531" r="64184" b="68843"/>
          <a:stretch/>
        </p:blipFill>
        <p:spPr bwMode="auto">
          <a:xfrm>
            <a:off x="179512" y="3501008"/>
            <a:ext cx="717692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6" t="12810" b="63791"/>
          <a:stretch/>
        </p:blipFill>
        <p:spPr bwMode="auto">
          <a:xfrm>
            <a:off x="5508104" y="2204864"/>
            <a:ext cx="3457990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08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Изящная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157</TotalTime>
  <Words>320</Words>
  <Application>Microsoft Office PowerPoint</Application>
  <PresentationFormat>Экран (4:3)</PresentationFormat>
  <Paragraphs>62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Изящная</vt:lpstr>
      <vt:lpstr>Ресурсы wPF Команды wPF Диалоговые окна </vt:lpstr>
      <vt:lpstr>Определение</vt:lpstr>
      <vt:lpstr>Пример и синтаксис</vt:lpstr>
      <vt:lpstr>Презентация PowerPoint</vt:lpstr>
      <vt:lpstr>Виды ресурсов</vt:lpstr>
      <vt:lpstr>Пример</vt:lpstr>
      <vt:lpstr>Пример 2 Создание массива строк и градиентного цвета фона через ресурсы</vt:lpstr>
      <vt:lpstr>Локальные ресурсы </vt:lpstr>
      <vt:lpstr>Глобальные ресурсы</vt:lpstr>
      <vt:lpstr>Диалоговые окна</vt:lpstr>
      <vt:lpstr>ФУНКЦИОНАЛЬНОСТЬ</vt:lpstr>
      <vt:lpstr>Пример</vt:lpstr>
      <vt:lpstr>Результат</vt:lpstr>
      <vt:lpstr>Презентация PowerPoint</vt:lpstr>
      <vt:lpstr>    Фильтрование  </vt:lpstr>
      <vt:lpstr>Несколько файлов </vt:lpstr>
      <vt:lpstr>КОД C# </vt:lpstr>
      <vt:lpstr>Результат</vt:lpstr>
      <vt:lpstr>Диалоговые окна </vt:lpstr>
      <vt:lpstr>С# и результат</vt:lpstr>
      <vt:lpstr>Функциональность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Ресурсы wPF</dc:title>
  <dc:creator>HP</dc:creator>
  <cp:lastModifiedBy>HP</cp:lastModifiedBy>
  <cp:revision>13</cp:revision>
  <dcterms:created xsi:type="dcterms:W3CDTF">2023-11-10T04:04:41Z</dcterms:created>
  <dcterms:modified xsi:type="dcterms:W3CDTF">2023-11-10T10:53:09Z</dcterms:modified>
</cp:coreProperties>
</file>